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9" r:id="rId11"/>
    <p:sldId id="268" r:id="rId12"/>
    <p:sldId id="267" r:id="rId13"/>
    <p:sldId id="25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013A1-713F-4151-9E12-C991E8CE9159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BC488-5533-4CBC-A94C-633BC52DF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822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BC488-5533-4CBC-A94C-633BC52DF5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6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сновная образовательная  программа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дошкольного образования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285728"/>
            <a:ext cx="4689131" cy="1703112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3800" cap="small" dirty="0">
                <a:solidFill>
                  <a:srgbClr val="C00000"/>
                </a:solidFill>
              </a:rPr>
              <a:t>Муниципальное автономное дошкольное образовательное учреждение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altLang="ru-RU" sz="3800" cap="small" dirty="0">
                <a:solidFill>
                  <a:srgbClr val="C00000"/>
                </a:solidFill>
              </a:rPr>
              <a:t>детский сад № 106 города Тюмени</a:t>
            </a:r>
            <a:r>
              <a:rPr lang="ru-RU" altLang="ru-RU" cap="small" dirty="0">
                <a:solidFill>
                  <a:srgbClr val="C00000"/>
                </a:solidFill>
              </a:rPr>
              <a:t/>
            </a:r>
            <a:br>
              <a:rPr lang="ru-RU" altLang="ru-RU" cap="small" dirty="0">
                <a:solidFill>
                  <a:srgbClr val="C00000"/>
                </a:solidFill>
              </a:rPr>
            </a:br>
            <a:r>
              <a:rPr lang="ru-RU" altLang="ru-RU" b="1" cap="small" dirty="0">
                <a:solidFill>
                  <a:srgbClr val="C00000"/>
                </a:solidFill>
              </a:rPr>
              <a:t/>
            </a:r>
            <a:br>
              <a:rPr lang="ru-RU" altLang="ru-RU" b="1" cap="small" dirty="0">
                <a:solidFill>
                  <a:srgbClr val="C00000"/>
                </a:solidFill>
              </a:rPr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129614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 освоения детьми программы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результате освоения Программы ребенок может  приобрести следующие интегративные качества: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r>
              <a:rPr lang="ru-RU" sz="2800" dirty="0"/>
              <a:t>ф</a:t>
            </a:r>
            <a:r>
              <a:rPr lang="ru-RU" sz="2800" dirty="0" smtClean="0"/>
              <a:t>изически развитый, овладевший основными культурно – гигиеническими навыками,</a:t>
            </a:r>
          </a:p>
          <a:p>
            <a:r>
              <a:rPr lang="ru-RU" sz="2800" dirty="0" smtClean="0"/>
              <a:t> овладевший средствами общения и способами взаимодействия со взрослыми и сверстниками,</a:t>
            </a:r>
          </a:p>
          <a:p>
            <a:r>
              <a:rPr lang="ru-RU" sz="2800" dirty="0" smtClean="0"/>
              <a:t> любознательный, активный,</a:t>
            </a:r>
          </a:p>
          <a:p>
            <a:r>
              <a:rPr lang="ru-RU" sz="2800" dirty="0"/>
              <a:t>э</a:t>
            </a:r>
            <a:r>
              <a:rPr lang="ru-RU" sz="2800" dirty="0" smtClean="0"/>
              <a:t>моционально отзывчивый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5152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/>
          <p:cNvCxnSpPr/>
          <p:nvPr/>
        </p:nvCxnSpPr>
        <p:spPr>
          <a:xfrm flipH="1" flipV="1">
            <a:off x="6300192" y="2810985"/>
            <a:ext cx="1008112" cy="2376264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720080"/>
          </a:xfrm>
        </p:spPr>
        <p:txBody>
          <a:bodyPr/>
          <a:lstStyle/>
          <a:p>
            <a:r>
              <a:rPr lang="ru-RU" sz="2400" b="1" cap="small" dirty="0" smtClean="0">
                <a:solidFill>
                  <a:srgbClr val="575F6D"/>
                </a:solidFill>
                <a:latin typeface="Century Schoolbook"/>
              </a:rPr>
              <a:t>Результаты образования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284984"/>
            <a:ext cx="8219256" cy="2376264"/>
          </a:xfrm>
        </p:spPr>
        <p:txBody>
          <a:bodyPr/>
          <a:lstStyle/>
          <a:p>
            <a:pPr marL="0" lvl="0" indent="-274320" algn="just" fontAlgn="auto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ru-RU" sz="2400" dirty="0" smtClean="0">
                <a:solidFill>
                  <a:prstClr val="black"/>
                </a:solidFill>
                <a:latin typeface="Century Schoolbook"/>
              </a:rPr>
              <a:t>Диагностика </a:t>
            </a:r>
            <a:r>
              <a:rPr lang="ru-RU" sz="1800" dirty="0" smtClean="0">
                <a:solidFill>
                  <a:prstClr val="black"/>
                </a:solidFill>
                <a:latin typeface="Century Schoolbook"/>
              </a:rPr>
              <a:t>            </a:t>
            </a:r>
            <a:r>
              <a:rPr lang="ru-RU" sz="2000" dirty="0" smtClean="0">
                <a:solidFill>
                  <a:prstClr val="black"/>
                </a:solidFill>
                <a:latin typeface="Century Schoolbook"/>
              </a:rPr>
              <a:t>Уровень качества предоставления услуг</a:t>
            </a:r>
          </a:p>
          <a:p>
            <a:pPr marL="0" lvl="0" indent="-274320" algn="just" fontAlgn="auto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endParaRPr lang="ru-RU" sz="2000" dirty="0">
              <a:solidFill>
                <a:prstClr val="black"/>
              </a:solidFill>
              <a:latin typeface="Century Schoolbook"/>
            </a:endParaRPr>
          </a:p>
          <a:p>
            <a:pPr marL="0" lvl="0" indent="-274320" algn="just" fontAlgn="auto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endParaRPr lang="ru-RU" sz="1800" dirty="0" smtClean="0">
              <a:solidFill>
                <a:prstClr val="black"/>
              </a:solidFill>
              <a:latin typeface="Century Schoolbook"/>
            </a:endParaRPr>
          </a:p>
          <a:p>
            <a:pPr marL="0" lvl="0" indent="-274320" algn="just" fontAlgn="auto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endParaRPr lang="ru-RU" sz="1800" dirty="0">
              <a:solidFill>
                <a:prstClr val="black"/>
              </a:solidFill>
              <a:latin typeface="Century Schoolbook"/>
            </a:endParaRPr>
          </a:p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</a:pPr>
            <a:endParaRPr lang="ru-RU" sz="1800" dirty="0">
              <a:solidFill>
                <a:prstClr val="black"/>
              </a:solidFill>
              <a:latin typeface="Century Schoolbook"/>
            </a:endParaRPr>
          </a:p>
          <a:p>
            <a:pPr marL="0" lvl="0" indent="-274320" algn="just" fontAlgn="auto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endParaRPr lang="ru-RU" sz="1800" dirty="0" smtClean="0">
              <a:solidFill>
                <a:prstClr val="black"/>
              </a:solidFill>
              <a:latin typeface="Century Schoolbook"/>
            </a:endParaRPr>
          </a:p>
          <a:p>
            <a:pPr marL="0" lvl="0" indent="-274320" algn="just" fontAlgn="auto">
              <a:spcBef>
                <a:spcPts val="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ru-RU" sz="2400" dirty="0" smtClean="0">
                <a:solidFill>
                  <a:prstClr val="black"/>
                </a:solidFill>
                <a:latin typeface="Century Schoolbook"/>
              </a:rPr>
              <a:t>ИОМ ребенка  </a:t>
            </a:r>
            <a:r>
              <a:rPr lang="ru-RU" sz="1800" dirty="0" smtClean="0">
                <a:solidFill>
                  <a:prstClr val="black"/>
                </a:solidFill>
                <a:latin typeface="Century Schoolbook"/>
              </a:rPr>
              <a:t>                                        </a:t>
            </a:r>
            <a:r>
              <a:rPr lang="ru-RU" sz="2000" dirty="0" smtClean="0">
                <a:solidFill>
                  <a:prstClr val="black"/>
                </a:solidFill>
                <a:latin typeface="Century Schoolbook"/>
              </a:rPr>
              <a:t>Ожидания родителей</a:t>
            </a:r>
            <a:endParaRPr lang="ru-RU" sz="2000" dirty="0">
              <a:solidFill>
                <a:prstClr val="black"/>
              </a:solidFill>
              <a:latin typeface="Century Schoolbook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763688" y="2484108"/>
            <a:ext cx="1224136" cy="720080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619672" y="2636912"/>
            <a:ext cx="2088232" cy="2232248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5220072" y="2492896"/>
            <a:ext cx="504056" cy="792088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900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648072"/>
          </a:xfrm>
        </p:spPr>
        <p:txBody>
          <a:bodyPr/>
          <a:lstStyle/>
          <a:p>
            <a:r>
              <a:rPr lang="ru-RU" sz="3600" dirty="0" smtClean="0">
                <a:solidFill>
                  <a:srgbClr val="0070C0"/>
                </a:solidFill>
              </a:rPr>
              <a:t>Консультационно – методический пункт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67544" y="3501008"/>
            <a:ext cx="2376264" cy="244827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Цель КМП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491880" y="2636912"/>
            <a:ext cx="5184576" cy="3816424"/>
          </a:xfrm>
        </p:spPr>
        <p:txBody>
          <a:bodyPr/>
          <a:lstStyle/>
          <a:p>
            <a:r>
              <a:rPr lang="ru-RU" sz="1600" dirty="0" smtClean="0"/>
              <a:t>Методическая, психолого – педагогическая, диагностическая и консультативная помощь родителям (законным представителям) детей дошкольного возраста, не посещающих детский сад</a:t>
            </a:r>
          </a:p>
          <a:p>
            <a:endParaRPr lang="ru-RU" sz="1600" dirty="0" smtClean="0"/>
          </a:p>
          <a:p>
            <a:r>
              <a:rPr lang="ru-RU" sz="1600" dirty="0" smtClean="0"/>
              <a:t>Обеспечение доступности дошкольного образования</a:t>
            </a:r>
          </a:p>
          <a:p>
            <a:endParaRPr lang="ru-RU" sz="1600" dirty="0" smtClean="0"/>
          </a:p>
          <a:p>
            <a:r>
              <a:rPr lang="ru-RU" sz="1600" dirty="0" smtClean="0"/>
              <a:t>Обеспечение единства и преемственности семейного воспитания, повышения педагогической компетентности, родителей (законных представителей, воспитывающих детей раннего и дошкольного возраста на дому, в том числе детей с ОВЗ</a:t>
            </a:r>
            <a:endParaRPr lang="ru-RU" sz="16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691680" y="3212976"/>
            <a:ext cx="1872208" cy="936104"/>
          </a:xfrm>
          <a:prstGeom prst="straightConnector1">
            <a:avLst/>
          </a:prstGeom>
          <a:ln w="952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555776" y="4293096"/>
            <a:ext cx="1008112" cy="432048"/>
          </a:xfrm>
          <a:prstGeom prst="straightConnector1">
            <a:avLst/>
          </a:prstGeom>
          <a:ln w="952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051720" y="5157192"/>
            <a:ext cx="1584176" cy="288032"/>
          </a:xfrm>
          <a:prstGeom prst="straightConnector1">
            <a:avLst/>
          </a:prstGeom>
          <a:ln w="952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060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1785938"/>
            <a:ext cx="8229600" cy="114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ru-RU" sz="3600" b="1" u="sng" dirty="0">
                <a:solidFill>
                  <a:srgbClr val="C00000"/>
                </a:solidFill>
                <a:latin typeface="Arial" charset="0"/>
                <a:cs typeface="Arial" charset="0"/>
              </a:rPr>
              <a:t>Дорогие, родители!</a:t>
            </a: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Мы в детском садике своём</a:t>
            </a: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Замечательно живём!</a:t>
            </a: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Приходите, посмотрите,</a:t>
            </a: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ru-RU" sz="3600" b="1" dirty="0">
                <a:solidFill>
                  <a:srgbClr val="C00000"/>
                </a:solidFill>
                <a:latin typeface="Arial" charset="0"/>
                <a:cs typeface="Arial" charset="0"/>
              </a:rPr>
              <a:t>Вместе с нами подрастите! 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r>
              <a:rPr lang="ru-RU" sz="3200" dirty="0" smtClean="0"/>
              <a:t>Условия реализации программы</a:t>
            </a:r>
            <a:endParaRPr lang="ru-RU" sz="3200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3071813"/>
            <a:ext cx="8158163" cy="3482975"/>
          </a:xfrm>
        </p:spPr>
        <p:txBody>
          <a:bodyPr/>
          <a:lstStyle/>
          <a:p>
            <a:r>
              <a:rPr lang="ru-RU" sz="2400" dirty="0" smtClean="0"/>
              <a:t>Психолого – педагогические</a:t>
            </a:r>
          </a:p>
          <a:p>
            <a:r>
              <a:rPr lang="ru-RU" sz="2400" dirty="0" smtClean="0"/>
              <a:t>Финансовые</a:t>
            </a:r>
          </a:p>
          <a:p>
            <a:r>
              <a:rPr lang="ru-RU" sz="2400" dirty="0" smtClean="0"/>
              <a:t>Материально – технические</a:t>
            </a:r>
          </a:p>
          <a:p>
            <a:r>
              <a:rPr lang="ru-RU" sz="2400" dirty="0" smtClean="0"/>
              <a:t>Кадровые</a:t>
            </a:r>
          </a:p>
          <a:p>
            <a:r>
              <a:rPr lang="ru-RU" sz="2400" dirty="0" smtClean="0"/>
              <a:t>Развивающая предметно – пространственная среда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Совместные решения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 – общие задачи</a:t>
            </a:r>
            <a:r>
              <a:rPr lang="ru-RU" sz="4000" dirty="0">
                <a:solidFill>
                  <a:srgbClr val="C00000"/>
                </a:solidFill>
              </a:rPr>
              <a:t/>
            </a:r>
            <a:br>
              <a:rPr lang="ru-RU" sz="4000" dirty="0">
                <a:solidFill>
                  <a:srgbClr val="C00000"/>
                </a:solidFill>
              </a:rPr>
            </a:br>
            <a:endParaRPr lang="ru-RU" sz="4000" dirty="0" smtClean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Обязательная часть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 smtClean="0"/>
              <a:t>Разработана на основе  основной инновационной программе дошкольного образования «От рождения до школы» Н.Е. </a:t>
            </a:r>
            <a:r>
              <a:rPr lang="ru-RU" sz="2800" dirty="0" err="1" smtClean="0"/>
              <a:t>Вераксы</a:t>
            </a:r>
            <a:r>
              <a:rPr lang="ru-RU" sz="2800" dirty="0" smtClean="0"/>
              <a:t> Т.С. Комаровой, Э.М. Дорофеевой</a:t>
            </a:r>
            <a:endParaRPr lang="ru-RU" sz="2800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000" dirty="0" smtClean="0"/>
              <a:t>Часть, формируемая участниками образовательных отношений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800" dirty="0" smtClean="0"/>
              <a:t>Приоритетное направление деятельности учреждения, взаимодействие с семьей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4665"/>
            <a:ext cx="4040188" cy="720080"/>
          </a:xfrm>
        </p:spPr>
        <p:txBody>
          <a:bodyPr/>
          <a:lstStyle/>
          <a:p>
            <a:r>
              <a:rPr lang="ru-RU" dirty="0" smtClean="0"/>
              <a:t>Приоритетное направление 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4785395"/>
          </a:xfrm>
        </p:spPr>
        <p:txBody>
          <a:bodyPr/>
          <a:lstStyle/>
          <a:p>
            <a:pPr marL="0" lvl="0" indent="0">
              <a:spcBef>
                <a:spcPct val="0"/>
              </a:spcBef>
              <a:buNone/>
            </a:pPr>
            <a:r>
              <a:rPr lang="ru-RU" sz="2000" dirty="0" smtClean="0">
                <a:latin typeface="Arial" charset="0"/>
                <a:cs typeface="Arial" charset="0"/>
              </a:rPr>
              <a:t>Обеспечение здорового ритма жизни, полноценное питание, физическое воспитание, закаливание, организация активного отдыха, формирование основ здорового образа жизни</a:t>
            </a:r>
            <a:endParaRPr lang="ru-RU" sz="2000" dirty="0">
              <a:latin typeface="Arial" charset="0"/>
              <a:cs typeface="Arial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5025" y="404665"/>
            <a:ext cx="4041775" cy="792088"/>
          </a:xfrm>
        </p:spPr>
        <p:txBody>
          <a:bodyPr/>
          <a:lstStyle/>
          <a:p>
            <a:r>
              <a:rPr lang="ru-RU" dirty="0" smtClean="0"/>
              <a:t>Содержание коррекционной работы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645025" y="1412776"/>
            <a:ext cx="4041775" cy="4713387"/>
          </a:xfrm>
        </p:spPr>
        <p:txBody>
          <a:bodyPr/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Направлено на обеспечение коррекции недостатков развития речи детей, определяет перечень, содержание и план реализации индивидуально ориентированных коррекционных мероприятий, описывает систему комплексно – психолого – медико-педагогического сопровождения специальных условий обучения и воспитания детей, отражает взаимодействие учителей – логопедов с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оспитателями, узкими специалистами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4040188" cy="1872208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2"/>
                </a:solidFill>
              </a:rPr>
              <a:t>Чего ожидать?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564904"/>
            <a:ext cx="4040188" cy="3561258"/>
          </a:xfrm>
        </p:spPr>
        <p:txBody>
          <a:bodyPr/>
          <a:lstStyle/>
          <a:p>
            <a:pPr indent="450850" eaLnBrk="0" hangingPunct="0"/>
            <a:r>
              <a:rPr lang="ru-RU" sz="2000" b="1" i="1" dirty="0" smtClean="0">
                <a:solidFill>
                  <a:srgbClr val="C00000"/>
                </a:solidFill>
                <a:cs typeface="Times New Roman" pitchFamily="18" charset="0"/>
              </a:rPr>
              <a:t>Комплексная психолог – педагогическая поддержка позитивной социализации и индивидуализации воспитанников, </a:t>
            </a:r>
          </a:p>
          <a:p>
            <a:pPr indent="450850" eaLnBrk="0" hangingPunct="0"/>
            <a:r>
              <a:rPr lang="ru-RU" sz="2000" b="1" i="1" dirty="0" smtClean="0">
                <a:solidFill>
                  <a:srgbClr val="C00000"/>
                </a:solidFill>
                <a:cs typeface="Times New Roman" pitchFamily="18" charset="0"/>
              </a:rPr>
              <a:t>интеграция образовательных областей</a:t>
            </a:r>
          </a:p>
          <a:p>
            <a:pPr indent="450850" eaLnBrk="0" hangingPunct="0"/>
            <a:r>
              <a:rPr lang="ru-RU" sz="2000" b="1" i="1" dirty="0" smtClean="0">
                <a:solidFill>
                  <a:srgbClr val="C00000"/>
                </a:solidFill>
                <a:cs typeface="Times New Roman" pitchFamily="18" charset="0"/>
              </a:rPr>
              <a:t>Открытые демократические отношения с родителями</a:t>
            </a:r>
            <a:endParaRPr lang="ru-RU" sz="2000" b="1" i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indent="450850" eaLnBrk="0" hangingPunct="0"/>
            <a:endParaRPr lang="ru-RU" sz="2000" b="1" i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692696"/>
            <a:ext cx="4041775" cy="1728192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Точки особого внимания к: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Созданию РППС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Взаимодействию взрослого с ребенком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Организации ОП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Вовлечению семей воспитанников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Сотрудничеству с социальными партнерами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13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err="1" smtClean="0"/>
              <a:t>ориентированна</a:t>
            </a:r>
            <a:r>
              <a:rPr lang="ru-RU" dirty="0" smtClean="0"/>
              <a:t> на детей от 1 до 7 лет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1173807"/>
          </a:xfrm>
        </p:spPr>
        <p:txBody>
          <a:bodyPr/>
          <a:lstStyle/>
          <a:p>
            <a:r>
              <a:rPr lang="ru-RU" dirty="0" smtClean="0"/>
              <a:t>Игры – занятия в первой группе раннего возраста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" y="2924943"/>
            <a:ext cx="4040188" cy="3201219"/>
          </a:xfrm>
        </p:spPr>
        <p:txBody>
          <a:bodyPr/>
          <a:lstStyle/>
          <a:p>
            <a:r>
              <a:rPr lang="ru-RU" dirty="0" smtClean="0"/>
              <a:t>Для детей 2 года – не  более 10 мин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245815"/>
          </a:xfrm>
        </p:spPr>
        <p:txBody>
          <a:bodyPr/>
          <a:lstStyle/>
          <a:p>
            <a:r>
              <a:rPr lang="ru-RU" sz="1800" dirty="0" smtClean="0"/>
              <a:t>Продолжительность непосредственной образовательной деятельности</a:t>
            </a:r>
            <a:endParaRPr lang="ru-RU" sz="1800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924943"/>
            <a:ext cx="4041775" cy="3201219"/>
          </a:xfrm>
        </p:spPr>
        <p:txBody>
          <a:bodyPr/>
          <a:lstStyle/>
          <a:p>
            <a:r>
              <a:rPr lang="ru-RU" sz="2000" dirty="0" smtClean="0"/>
              <a:t>Для детей 3 года – не более – 10мин</a:t>
            </a:r>
          </a:p>
          <a:p>
            <a:r>
              <a:rPr lang="ru-RU" sz="2000" dirty="0" smtClean="0"/>
              <a:t>Для детей 4 года – не более 15 мин</a:t>
            </a:r>
          </a:p>
          <a:p>
            <a:r>
              <a:rPr lang="ru-RU" sz="2000" dirty="0" smtClean="0"/>
              <a:t>Для детей 5 года – не более 20 мин</a:t>
            </a:r>
          </a:p>
          <a:p>
            <a:r>
              <a:rPr lang="ru-RU" sz="2000" dirty="0" smtClean="0"/>
              <a:t>Для детей 6 года – не  более 25 мин</a:t>
            </a:r>
          </a:p>
          <a:p>
            <a:r>
              <a:rPr lang="ru-RU" sz="2000" dirty="0" smtClean="0"/>
              <a:t>Для детей 7 года не более – 30 мин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5536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ru-RU" dirty="0" smtClean="0"/>
              <a:t>Категории воспитанников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183" y="2276872"/>
            <a:ext cx="4038600" cy="3849291"/>
          </a:xfrm>
        </p:spPr>
        <p:txBody>
          <a:bodyPr/>
          <a:lstStyle/>
          <a:p>
            <a:pPr marL="0" lvl="0" indent="0" algn="ctr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defRPr/>
            </a:pPr>
            <a:r>
              <a:rPr lang="ru-RU" sz="2800" b="1" dirty="0" smtClean="0">
                <a:solidFill>
                  <a:srgbClr val="7598D9">
                    <a:lumMod val="75000"/>
                  </a:srgbClr>
                </a:solidFill>
                <a:latin typeface="Century Schoolbook"/>
              </a:rPr>
              <a:t>Обеспечение доступной и качественной услугой</a:t>
            </a:r>
            <a:endParaRPr lang="ru-RU" sz="2800" b="1" dirty="0">
              <a:solidFill>
                <a:srgbClr val="7598D9">
                  <a:lumMod val="75000"/>
                </a:srgbClr>
              </a:solidFill>
              <a:latin typeface="Century Schoolbook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004048" y="2276872"/>
            <a:ext cx="3888432" cy="3849291"/>
          </a:xfrm>
        </p:spPr>
        <p:txBody>
          <a:bodyPr/>
          <a:lstStyle/>
          <a:p>
            <a:r>
              <a:rPr lang="ru-RU" dirty="0" smtClean="0"/>
              <a:t>Воспитанники от 1 до 7 лет</a:t>
            </a:r>
          </a:p>
          <a:p>
            <a:r>
              <a:rPr lang="ru-RU" dirty="0" smtClean="0"/>
              <a:t>Дети – инвалиды</a:t>
            </a:r>
          </a:p>
          <a:p>
            <a:r>
              <a:rPr lang="ru-RU" dirty="0" smtClean="0"/>
              <a:t>Дети с ОВЗ</a:t>
            </a:r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707904" y="334096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42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2276872"/>
            <a:ext cx="3888432" cy="3561259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endParaRPr lang="ru-RU" sz="3600" b="1" kern="10" dirty="0" smtClean="0">
              <a:ln w="18000">
                <a:solidFill>
                  <a:srgbClr val="1414EB"/>
                </a:solidFill>
                <a:miter lim="800000"/>
                <a:headEnd/>
                <a:tailEnd/>
              </a:ln>
              <a:solidFill>
                <a:srgbClr val="FFFF00"/>
              </a:solidFill>
              <a:effectLst>
                <a:outerShdw dist="23000" dir="7020039" algn="tl" rotWithShape="0">
                  <a:srgbClr val="000000">
                    <a:alpha val="50000"/>
                  </a:srgbClr>
                </a:outerShdw>
              </a:effectLst>
              <a:latin typeface="Impact"/>
              <a:cs typeface="Arial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ru-RU" sz="3600" b="1" kern="10" dirty="0">
              <a:ln w="18000">
                <a:solidFill>
                  <a:srgbClr val="1414EB"/>
                </a:solidFill>
                <a:miter lim="800000"/>
                <a:headEnd/>
                <a:tailEnd/>
              </a:ln>
              <a:solidFill>
                <a:srgbClr val="FFFF00"/>
              </a:solidFill>
              <a:effectLst>
                <a:outerShdw dist="23000" dir="7020039" algn="tl" rotWithShape="0">
                  <a:srgbClr val="000000">
                    <a:alpha val="50000"/>
                  </a:srgbClr>
                </a:outerShdw>
              </a:effectLst>
              <a:latin typeface="Impact"/>
              <a:cs typeface="Arial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3600" b="1" kern="10" dirty="0" smtClean="0">
                <a:ln w="18000">
                  <a:solidFill>
                    <a:srgbClr val="1414EB"/>
                  </a:solidFill>
                  <a:miter lim="800000"/>
                  <a:headEnd/>
                  <a:tailEnd/>
                </a:ln>
                <a:solidFill>
                  <a:srgbClr val="FFFF00"/>
                </a:solidFill>
                <a:effectLst>
                  <a:outerShdw dist="23000" dir="7020039" algn="tl" rotWithShape="0">
                    <a:srgbClr val="000000">
                      <a:alpha val="50000"/>
                    </a:srgbClr>
                  </a:outerShdw>
                </a:effectLst>
                <a:latin typeface="Impact"/>
                <a:cs typeface="Arial" charset="0"/>
              </a:rPr>
              <a:t>Образовательные задачи решаются в процессе</a:t>
            </a:r>
            <a:endParaRPr lang="ru-RU" sz="3600" b="1" kern="10" dirty="0" smtClean="0">
              <a:ln w="18000">
                <a:solidFill>
                  <a:srgbClr val="1414EB"/>
                </a:solidFill>
                <a:miter lim="800000"/>
                <a:headEnd/>
                <a:tailEnd/>
              </a:ln>
              <a:solidFill>
                <a:srgbClr val="FFFF00"/>
              </a:solidFill>
              <a:effectLst>
                <a:outerShdw dist="23000" dir="7020039" algn="tl" rotWithShape="0">
                  <a:srgbClr val="000000">
                    <a:alpha val="50000"/>
                  </a:srgbClr>
                </a:outerShdw>
              </a:effectLst>
              <a:latin typeface="Impact"/>
              <a:cs typeface="Arial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148064" y="2348880"/>
            <a:ext cx="3538736" cy="3777283"/>
          </a:xfrm>
        </p:spPr>
        <p:txBody>
          <a:bodyPr/>
          <a:lstStyle/>
          <a:p>
            <a:r>
              <a:rPr lang="ru-RU" sz="2400" dirty="0" smtClean="0"/>
              <a:t>В ходе совместной деятельности ребенка со взрослыми</a:t>
            </a:r>
          </a:p>
          <a:p>
            <a:r>
              <a:rPr lang="ru-RU" sz="2400" dirty="0" smtClean="0"/>
              <a:t>В ходе самостоятельной деятельности</a:t>
            </a:r>
          </a:p>
          <a:p>
            <a:r>
              <a:rPr lang="ru-RU" sz="2400" dirty="0" smtClean="0"/>
              <a:t>В ходе взаимодействия с семьями</a:t>
            </a:r>
            <a:endParaRPr lang="ru-RU" sz="24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211960" y="3933056"/>
            <a:ext cx="129614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46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2313" y="5589240"/>
            <a:ext cx="7772400" cy="936104"/>
          </a:xfrm>
        </p:spPr>
        <p:txBody>
          <a:bodyPr/>
          <a:lstStyle/>
          <a:p>
            <a:r>
              <a:rPr lang="ru-RU" dirty="0" smtClean="0"/>
              <a:t>Общественное управление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856984" cy="2088232"/>
          </a:xfrm>
        </p:spPr>
        <p:txBody>
          <a:bodyPr anchor="t"/>
          <a:lstStyle/>
          <a:p>
            <a:pPr lvl="0" algn="ctr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3600" dirty="0" smtClean="0">
                <a:solidFill>
                  <a:prstClr val="black"/>
                </a:solidFill>
                <a:latin typeface="Century Schoolbook"/>
              </a:rPr>
              <a:t>В сотрудничестве с семьей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3600" b="1" dirty="0" smtClean="0">
                <a:solidFill>
                  <a:schemeClr val="accent2"/>
                </a:solidFill>
                <a:latin typeface="Century Schoolbook"/>
              </a:rPr>
              <a:t>ДОУ                                          семья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400" dirty="0" smtClean="0">
                <a:solidFill>
                  <a:prstClr val="black"/>
                </a:solidFill>
                <a:latin typeface="Century Schoolbook"/>
              </a:rPr>
              <a:t>Проекты                                                          сайт ДОУ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400" dirty="0" smtClean="0">
                <a:solidFill>
                  <a:prstClr val="black"/>
                </a:solidFill>
                <a:latin typeface="Century Schoolbook"/>
              </a:rPr>
              <a:t>Конкурсы, смотры,                                        родительские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400" dirty="0" smtClean="0">
                <a:solidFill>
                  <a:prstClr val="black"/>
                </a:solidFill>
                <a:latin typeface="Century Schoolbook"/>
              </a:rPr>
              <a:t>Мероприятия                                                 собрания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400" dirty="0" smtClean="0">
                <a:solidFill>
                  <a:prstClr val="black"/>
                </a:solidFill>
                <a:latin typeface="Century Schoolbook"/>
              </a:rPr>
              <a:t>Семейный клуб                                              гостиные</a:t>
            </a:r>
          </a:p>
          <a:p>
            <a:pPr lvl="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ru-RU" sz="2400" dirty="0" smtClean="0">
                <a:solidFill>
                  <a:prstClr val="black"/>
                </a:solidFill>
                <a:latin typeface="Century Schoolbook"/>
              </a:rPr>
              <a:t>Экскурсии                                                       акции, </a:t>
            </a:r>
            <a:r>
              <a:rPr lang="ru-RU" sz="2400" dirty="0" err="1" smtClean="0">
                <a:solidFill>
                  <a:prstClr val="black"/>
                </a:solidFill>
                <a:latin typeface="Century Schoolbook"/>
              </a:rPr>
              <a:t>флешмоб</a:t>
            </a:r>
            <a:r>
              <a:rPr lang="ru-RU" sz="2400" dirty="0" smtClean="0">
                <a:solidFill>
                  <a:prstClr val="black"/>
                </a:solidFill>
                <a:latin typeface="Century Schoolbook"/>
              </a:rPr>
              <a:t>             </a:t>
            </a:r>
            <a:endParaRPr lang="ru-RU" sz="2400" dirty="0" smtClean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851920" y="3068960"/>
            <a:ext cx="1368152" cy="2304256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19495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394</TotalTime>
  <Words>456</Words>
  <Application>Microsoft Office PowerPoint</Application>
  <PresentationFormat>Экран (4:3)</PresentationFormat>
  <Paragraphs>85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 2</vt:lpstr>
      <vt:lpstr>Основная образовательная  программа  дошкольного образования </vt:lpstr>
      <vt:lpstr>Условия реализации программы</vt:lpstr>
      <vt:lpstr> Совместные решения  – общие задачи </vt:lpstr>
      <vt:lpstr> </vt:lpstr>
      <vt:lpstr>Презентация PowerPoint</vt:lpstr>
      <vt:lpstr>Программа ориентированна на детей от 1 до 7 лет</vt:lpstr>
      <vt:lpstr>Категории воспитанников</vt:lpstr>
      <vt:lpstr>Презентация PowerPoint</vt:lpstr>
      <vt:lpstr>Общественное управление</vt:lpstr>
      <vt:lpstr>Планируемые результаты освоения детьми программы  в результате освоения Программы ребенок может  приобрести следующие интегративные качества:</vt:lpstr>
      <vt:lpstr>Результаты образования</vt:lpstr>
      <vt:lpstr>Консультационно – методический пункт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основной образовательной программы  дошкольного образования</dc:title>
  <dc:creator>User</dc:creator>
  <cp:lastModifiedBy>User</cp:lastModifiedBy>
  <cp:revision>30</cp:revision>
  <dcterms:created xsi:type="dcterms:W3CDTF">2017-12-25T08:16:43Z</dcterms:created>
  <dcterms:modified xsi:type="dcterms:W3CDTF">2021-09-16T07:59:38Z</dcterms:modified>
</cp:coreProperties>
</file>